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notesMasterIdLst>
    <p:notesMasterId r:id="rId24"/>
  </p:notesMasterIdLst>
  <p:handoutMasterIdLst>
    <p:handoutMasterId r:id="rId25"/>
  </p:handoutMasterIdLst>
  <p:sldIdLst>
    <p:sldId id="256" r:id="rId2"/>
    <p:sldId id="285" r:id="rId3"/>
    <p:sldId id="308" r:id="rId4"/>
    <p:sldId id="257" r:id="rId5"/>
    <p:sldId id="305" r:id="rId6"/>
    <p:sldId id="258" r:id="rId7"/>
    <p:sldId id="259" r:id="rId8"/>
    <p:sldId id="260" r:id="rId9"/>
    <p:sldId id="262" r:id="rId10"/>
    <p:sldId id="307" r:id="rId11"/>
    <p:sldId id="264" r:id="rId12"/>
    <p:sldId id="263" r:id="rId13"/>
    <p:sldId id="309" r:id="rId14"/>
    <p:sldId id="310" r:id="rId15"/>
    <p:sldId id="311" r:id="rId16"/>
    <p:sldId id="312" r:id="rId17"/>
    <p:sldId id="314" r:id="rId18"/>
    <p:sldId id="313" r:id="rId19"/>
    <p:sldId id="315" r:id="rId20"/>
    <p:sldId id="316" r:id="rId21"/>
    <p:sldId id="318" r:id="rId22"/>
    <p:sldId id="31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0365A2C-AF84-4035-9986-8030AF8DDD6D}">
          <p14:sldIdLst>
            <p14:sldId id="256"/>
            <p14:sldId id="285"/>
          </p14:sldIdLst>
        </p14:section>
        <p14:section name="Section 1" id="{20AEAB24-4166-4558-A8E7-3A420AF91DC2}">
          <p14:sldIdLst>
            <p14:sldId id="308"/>
            <p14:sldId id="257"/>
            <p14:sldId id="305"/>
            <p14:sldId id="258"/>
            <p14:sldId id="259"/>
            <p14:sldId id="260"/>
            <p14:sldId id="262"/>
            <p14:sldId id="307"/>
            <p14:sldId id="264"/>
            <p14:sldId id="263"/>
          </p14:sldIdLst>
        </p14:section>
        <p14:section name="Section 2" id="{D5926090-DDEB-4E3B-B87A-33A1976EC1AD}">
          <p14:sldIdLst>
            <p14:sldId id="309"/>
            <p14:sldId id="310"/>
            <p14:sldId id="311"/>
            <p14:sldId id="312"/>
            <p14:sldId id="314"/>
            <p14:sldId id="313"/>
            <p14:sldId id="315"/>
            <p14:sldId id="316"/>
            <p14:sldId id="318"/>
            <p14:sldId id="317"/>
          </p14:sldIdLst>
        </p14:section>
        <p14:section name="Conclusion" id="{6215D090-323F-4E08-AD00-DFF6214CB08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59148" autoAdjust="0"/>
  </p:normalViewPr>
  <p:slideViewPr>
    <p:cSldViewPr snapToGrid="0">
      <p:cViewPr varScale="1">
        <p:scale>
          <a:sx n="46" d="100"/>
          <a:sy n="46" d="100"/>
        </p:scale>
        <p:origin x="20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B20F1-E0B9-4135-822F-A28CA802119A}" type="datetimeFigureOut">
              <a:rPr lang="en-AU" smtClean="0"/>
              <a:t>27/08/2020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3A6B9-D1C1-40CB-BC07-FF4536EAA19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66329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B8C1C-5DA5-4EDE-AEDC-BDE4C41DDE55}" type="datetimeFigureOut">
              <a:rPr lang="en-AU" smtClean="0"/>
              <a:t>27/08/2020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9A9EB2-0D09-4C34-944A-26C4A65F2B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48613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7.08945.pdf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endParaRPr lang="en-AU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7877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LFBA = Low Frequency</a:t>
            </a:r>
            <a:r>
              <a:rPr lang="en-AU" baseline="0" dirty="0" smtClean="0"/>
              <a:t> Boundary Attack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Google API charges $1.50 for 1000 image queries. So $150 per image.</a:t>
            </a:r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7677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3957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neuron takes inputs, does some math with them, and produces one output.</a:t>
            </a:r>
            <a:endParaRPr lang="en-AU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0675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start with an image of a panda, which our neural network correctly recognizes as a “panda” with 57.7% confidence. Add a little bit of carefully constructed noise and the same neural network now thinks this is an image of a gibbon with 99.3% confidence! </a:t>
            </a:r>
            <a:endParaRPr lang="en-US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2789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>
                <a:solidFill>
                  <a:srgbClr val="7575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images shows real graffiti on a Stop sign, something that most humans would not think is suspicious. The right image shows a physical perturbation applied to a Stop sign. The systems classify the sign on the right as a Speed Limit: 45 mph sign! Source: </a:t>
            </a: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Robust Physical-World Attacks on Deep Learning Visual Classification</a:t>
            </a:r>
            <a:r>
              <a:rPr lang="en-AU" dirty="0" smtClean="0">
                <a:solidFill>
                  <a:srgbClr val="7575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047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aseline="0" dirty="0" smtClean="0"/>
          </a:p>
          <a:p>
            <a:r>
              <a:rPr lang="en-AU" baseline="0" dirty="0" smtClean="0"/>
              <a:t>For White Box: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488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This black-box</a:t>
            </a:r>
            <a:r>
              <a:rPr lang="en-AU" baseline="0" dirty="0" smtClean="0"/>
              <a:t> </a:t>
            </a:r>
            <a:r>
              <a:rPr lang="en-AU" dirty="0" smtClean="0"/>
              <a:t>threat model is much more challenging for the adversary since gradient information may not be used to guide the</a:t>
            </a:r>
          </a:p>
          <a:p>
            <a:r>
              <a:rPr lang="en-AU" dirty="0" smtClean="0"/>
              <a:t>finding of the adversarial direction </a:t>
            </a:r>
            <a:r>
              <a:rPr lang="en-AU" b="1" u="sng" dirty="0" smtClean="0"/>
              <a:t>S</a:t>
            </a:r>
            <a:r>
              <a:rPr lang="en-AU" dirty="0" smtClean="0"/>
              <a:t> , and each query to the</a:t>
            </a:r>
            <a:r>
              <a:rPr lang="en-AU" baseline="0" dirty="0" smtClean="0"/>
              <a:t> </a:t>
            </a:r>
            <a:r>
              <a:rPr lang="en-AU" dirty="0" smtClean="0"/>
              <a:t>model incurs a time and monetary cost.</a:t>
            </a:r>
          </a:p>
          <a:p>
            <a:endParaRPr lang="en-AU" dirty="0" smtClean="0"/>
          </a:p>
          <a:p>
            <a:r>
              <a:rPr lang="en-AU" dirty="0" smtClean="0"/>
              <a:t>Thus, the adversary</a:t>
            </a:r>
            <a:r>
              <a:rPr lang="en-AU" baseline="0" dirty="0" smtClean="0"/>
              <a:t> </a:t>
            </a:r>
            <a:r>
              <a:rPr lang="en-AU" dirty="0" smtClean="0"/>
              <a:t>is tasked with an additional goal of minimizing the</a:t>
            </a:r>
            <a:r>
              <a:rPr lang="en-AU" baseline="0" dirty="0" smtClean="0"/>
              <a:t> </a:t>
            </a:r>
            <a:r>
              <a:rPr lang="en-AU" dirty="0" smtClean="0"/>
              <a:t>number of black-box queries to </a:t>
            </a:r>
            <a:r>
              <a:rPr lang="en-AU" b="1" u="sng" dirty="0" smtClean="0"/>
              <a:t>h</a:t>
            </a:r>
            <a:r>
              <a:rPr lang="en-AU" baseline="0" dirty="0" smtClean="0"/>
              <a:t> </a:t>
            </a:r>
            <a:r>
              <a:rPr lang="en-AU" dirty="0" smtClean="0"/>
              <a:t>while succeeding in constructing</a:t>
            </a:r>
            <a:r>
              <a:rPr lang="en-AU" baseline="0" dirty="0" smtClean="0"/>
              <a:t> </a:t>
            </a:r>
            <a:r>
              <a:rPr lang="en-AU" dirty="0" smtClean="0"/>
              <a:t>an imperceptible adversarial perturbation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7857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Services such as </a:t>
            </a:r>
            <a:r>
              <a:rPr lang="en-AU" dirty="0" err="1" smtClean="0"/>
              <a:t>Clarifai</a:t>
            </a:r>
            <a:r>
              <a:rPr lang="en-AU" dirty="0" smtClean="0"/>
              <a:t> or Google Cloud</a:t>
            </a:r>
            <a:r>
              <a:rPr lang="en-AU" baseline="0" dirty="0" smtClean="0"/>
              <a:t> Vision only allow API calls to access the model’s predictions and they fall under the black-box category.</a:t>
            </a:r>
          </a:p>
          <a:p>
            <a:endParaRPr lang="en-AU" baseline="0" dirty="0" smtClean="0"/>
          </a:p>
          <a:p>
            <a:r>
              <a:rPr lang="en-AU" baseline="0" dirty="0" smtClean="0"/>
              <a:t>No access to internal information </a:t>
            </a:r>
            <a:r>
              <a:rPr lang="en-AU" dirty="0" smtClean="0"/>
              <a:t>however, their predictions</a:t>
            </a:r>
            <a:r>
              <a:rPr lang="en-AU" baseline="0" dirty="0" smtClean="0"/>
              <a:t> </a:t>
            </a:r>
            <a:r>
              <a:rPr lang="en-AU" dirty="0" smtClean="0"/>
              <a:t>return continuous-valued confidence scores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5588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Distance</a:t>
            </a:r>
            <a:r>
              <a:rPr lang="en-AU" baseline="0" dirty="0" smtClean="0"/>
              <a:t> Metrics: Distances to measure the degree of visual dissimilarity between the clean input x and the perturbed input x’.</a:t>
            </a:r>
          </a:p>
          <a:p>
            <a:endParaRPr lang="en-AU" baseline="0" dirty="0" smtClean="0"/>
          </a:p>
          <a:p>
            <a:r>
              <a:rPr lang="en-AU" dirty="0" smtClean="0"/>
              <a:t>Geometrically, the region of imperceptible</a:t>
            </a:r>
            <a:r>
              <a:rPr lang="en-AU" baseline="0" dirty="0" smtClean="0"/>
              <a:t> </a:t>
            </a:r>
            <a:r>
              <a:rPr lang="en-AU" dirty="0" smtClean="0"/>
              <a:t>changes is therefore defined to be a small hypersphere</a:t>
            </a:r>
            <a:r>
              <a:rPr lang="en-AU" baseline="0" dirty="0" smtClean="0"/>
              <a:t> </a:t>
            </a:r>
            <a:r>
              <a:rPr lang="en-AU" dirty="0" smtClean="0"/>
              <a:t>with radius p, centred around the input image x.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821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Our</a:t>
            </a:r>
            <a:r>
              <a:rPr lang="en-AU" baseline="0" dirty="0" smtClean="0"/>
              <a:t> goal is to find the small perturbation delta such that the prediction h(</a:t>
            </a:r>
            <a:r>
              <a:rPr lang="en-AU" baseline="0" dirty="0" err="1" smtClean="0"/>
              <a:t>x+delta</a:t>
            </a:r>
            <a:r>
              <a:rPr lang="en-AU" baseline="0" dirty="0" smtClean="0"/>
              <a:t>) != y</a:t>
            </a:r>
          </a:p>
          <a:p>
            <a:endParaRPr lang="en-AU" baseline="0" dirty="0" smtClean="0"/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minimize the number of queries to model h(.) we always first try adding </a:t>
            </a:r>
            <a:r>
              <a:rPr lang="en-AU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</a:t>
            </a: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If this decreases the probability </a:t>
            </a:r>
            <a:r>
              <a:rPr lang="en-A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</a:t>
            </a: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(y j x) we take the step, otherwise we try subtracting q. </a:t>
            </a:r>
          </a:p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simplicity we pick q E Q uniformly at random.</a:t>
            </a:r>
          </a:p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LINE 5: For this reason we pick </a:t>
            </a:r>
            <a:r>
              <a:rPr lang="en-AU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</a:t>
            </a: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without</a:t>
            </a: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replacement</a:t>
            </a:r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restrict all vectors in Q to be orthonormal.</a:t>
            </a: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guarantee maximum query efficiency, we ensure that no two directions cancel each other out and diminish progress, or amplify each other and increase the norm of  disproportionately.</a:t>
            </a:r>
          </a:p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LINE 6: </a:t>
            </a: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iteration a basis vector is either added, subtracted, or discarded</a:t>
            </a: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(if neither direction yields a reduction of the output probability.)</a:t>
            </a:r>
          </a:p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sign of the search direction chosen at step 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A9EB2-0D09-4C34-944A-26C4A65F2B7C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6430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5750C-042C-4478-A66B-2D4EC01FA06F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20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86B62-C145-4BEE-8CEF-69EE9B149F39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6159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5DDC0-0360-46C5-A079-92EBCA08ED0D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275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F7523-BE54-4B08-B3FE-0F59024A9E6A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7878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B8D1-626A-42F9-9303-D42D331B492C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698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A2476-0848-4FD4-85FF-617DA8DDAFCC}" type="datetime1">
              <a:rPr lang="en-AU" smtClean="0"/>
              <a:t>27/08/2020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6903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7C8AB-A392-4BD9-B711-ACCB6440DAF5}" type="datetime1">
              <a:rPr lang="en-AU" smtClean="0"/>
              <a:t>27/08/2020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26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1A88E-B1C9-400D-ACD5-66623D677008}" type="datetime1">
              <a:rPr lang="en-AU" smtClean="0"/>
              <a:t>27/08/2020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422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C10DF-8B5F-4BFC-9915-739DC790185A}" type="datetime1">
              <a:rPr lang="en-AU" smtClean="0"/>
              <a:t>27/08/2020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9011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71B16F8-B800-4A95-95F4-533696B6B315}" type="datetime1">
              <a:rPr lang="en-AU" smtClean="0"/>
              <a:t>27/08/2020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4672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D23C2-CE4B-4CC6-A68B-673658864D77}" type="datetime1">
              <a:rPr lang="en-AU" smtClean="0"/>
              <a:t>27/08/2020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8134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3938ABB-1389-4969-BED4-856DB93493E9}" type="datetime1">
              <a:rPr lang="en-AU" smtClean="0"/>
              <a:t>27/08/2020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75A50D1-B1D7-499F-A0FE-28391281AABB}" type="slidenum">
              <a:rPr lang="en-AU" smtClean="0"/>
              <a:t>‹#›</a:t>
            </a:fld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52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owardsdatascience.com/breaking-neural-networks-with-adversarial-attacks-f4290a9a45aa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decision-boundary-visualization-a-z-6a63ae9cca7d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s://duckduckgo.com/?q=infinty%20sign+site:www.infinitysymbol.net&amp;atb=v234-2r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victorzhou.com/blog/intro-to-neural-networks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owardsdatascience.com/breaking-neural-networks-with-adversarial-attacks-f4290a9a45a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owardsdatascience.com/breaking-neural-networks-with-adversarial-attacks-f4290a9a45a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8952" y="1222364"/>
            <a:ext cx="9984270" cy="3433595"/>
          </a:xfrm>
        </p:spPr>
        <p:txBody>
          <a:bodyPr anchor="ctr">
            <a:normAutofit/>
          </a:bodyPr>
          <a:lstStyle/>
          <a:p>
            <a:pPr algn="ctr"/>
            <a:r>
              <a:rPr lang="en-AU" sz="6000" dirty="0" smtClean="0">
                <a:solidFill>
                  <a:schemeClr val="tx1"/>
                </a:solidFill>
              </a:rPr>
              <a:t>Adversarial Attacks on Neural Networks in the Image Classification Domain</a:t>
            </a:r>
            <a:r>
              <a:rPr lang="en-AU" sz="4000" dirty="0">
                <a:solidFill>
                  <a:schemeClr val="tx1"/>
                </a:solidFill>
              </a:rPr>
              <a:t/>
            </a:r>
            <a:br>
              <a:rPr lang="en-AU" sz="4000" dirty="0">
                <a:solidFill>
                  <a:schemeClr val="tx1"/>
                </a:solidFill>
              </a:rPr>
            </a:br>
            <a:endParaRPr lang="en-AU" sz="66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8952" y="5858591"/>
            <a:ext cx="9984270" cy="467139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en-AU" sz="2800" b="1" dirty="0" smtClean="0"/>
              <a:t>Gurparteek Singh</a:t>
            </a:r>
            <a:endParaRPr lang="en-AU" sz="28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400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10</a:t>
            </a:fld>
            <a:endParaRPr lang="en-AU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652" y="184676"/>
            <a:ext cx="7067806" cy="2921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774" y="3156121"/>
            <a:ext cx="7156174" cy="30655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229" y="6432709"/>
            <a:ext cx="1090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Source: </a:t>
            </a:r>
            <a:r>
              <a:rPr lang="en-AU" dirty="0">
                <a:hlinkClick r:id="rId4"/>
              </a:rPr>
              <a:t>https://towardsdatascience.com/breaking-neural-networks-with-adversarial-attacks-f4290a9a45aa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979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Defensive </a:t>
            </a:r>
            <a:r>
              <a:rPr lang="en-US" dirty="0"/>
              <a:t>D</a:t>
            </a:r>
            <a:r>
              <a:rPr lang="en-US" dirty="0" smtClean="0"/>
              <a:t>istillation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1145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Initial </a:t>
            </a:r>
            <a:r>
              <a:rPr lang="en-US" dirty="0" smtClean="0"/>
              <a:t>research proved </a:t>
            </a:r>
            <a:r>
              <a:rPr lang="en-US" dirty="0"/>
              <a:t>to be very promising, defensive distillation </a:t>
            </a:r>
            <a:r>
              <a:rPr lang="en-US" dirty="0" smtClean="0"/>
              <a:t>defeated </a:t>
            </a:r>
            <a:r>
              <a:rPr lang="en-US" dirty="0"/>
              <a:t>existing attack algorithms and </a:t>
            </a:r>
            <a:r>
              <a:rPr lang="en-US" dirty="0" smtClean="0"/>
              <a:t>reduced </a:t>
            </a:r>
            <a:r>
              <a:rPr lang="en-US" dirty="0"/>
              <a:t>their success probability from 95% to 0.5</a:t>
            </a:r>
            <a:r>
              <a:rPr lang="en-US" dirty="0" smtClean="0"/>
              <a:t>%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However, Defensive distillation does not significantly increase the robustness of neural </a:t>
            </a:r>
            <a:r>
              <a:rPr lang="en-US" dirty="0" smtClean="0"/>
              <a:t>networks as stronger attack algorithms are introduced. 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Defensive distillation can be applied to any </a:t>
            </a:r>
            <a:r>
              <a:rPr lang="en-US" b="1" dirty="0"/>
              <a:t>feed-forward neural </a:t>
            </a:r>
            <a:r>
              <a:rPr lang="en-US" dirty="0"/>
              <a:t>network and only requires a single re-training step and is currently one of the only defenses </a:t>
            </a:r>
            <a:r>
              <a:rPr lang="en-US" dirty="0" smtClean="0"/>
              <a:t>that gives only some security </a:t>
            </a:r>
            <a:r>
              <a:rPr lang="en-US" dirty="0"/>
              <a:t>against adversarial examples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More details about this later.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97280" y="5589969"/>
            <a:ext cx="100584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 smtClean="0"/>
              <a:t>feed-forward neural: </a:t>
            </a:r>
            <a:r>
              <a:rPr lang="en-US" dirty="0" smtClean="0"/>
              <a:t>information only moves in one direction 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44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It is vital to find stronger defenses against adversarial attacks it can have catastrophic impacts.</a:t>
            </a:r>
          </a:p>
          <a:p>
            <a:pPr marL="0" indent="0">
              <a:buNone/>
            </a:pPr>
            <a:r>
              <a:rPr lang="en-US" dirty="0" smtClean="0"/>
              <a:t>To consider:</a:t>
            </a:r>
          </a:p>
          <a:p>
            <a:pPr marL="514350" indent="-514350">
              <a:buAutoNum type="arabicParenR"/>
            </a:pPr>
            <a:r>
              <a:rPr lang="en-US" dirty="0" smtClean="0"/>
              <a:t>Defensive Distillation does not offer much defense against stronger attacks</a:t>
            </a:r>
          </a:p>
          <a:p>
            <a:pPr marL="514350" indent="-514350">
              <a:buAutoNum type="arabicParenR"/>
            </a:pPr>
            <a:r>
              <a:rPr lang="en-US" dirty="0" smtClean="0"/>
              <a:t>Very </a:t>
            </a:r>
            <a:r>
              <a:rPr lang="en-US" b="1" dirty="0"/>
              <a:t>easy </a:t>
            </a:r>
            <a:r>
              <a:rPr lang="en-US" dirty="0" smtClean="0"/>
              <a:t>for adversarial examples to </a:t>
            </a:r>
            <a:r>
              <a:rPr lang="en-US" dirty="0"/>
              <a:t>obtain high </a:t>
            </a:r>
            <a:r>
              <a:rPr lang="en-US" dirty="0" smtClean="0"/>
              <a:t>confidence</a:t>
            </a:r>
          </a:p>
          <a:p>
            <a:pPr marL="514350" indent="-514350">
              <a:buAutoNum type="arabicParenR"/>
            </a:pPr>
            <a:r>
              <a:rPr lang="en-US" dirty="0" smtClean="0"/>
              <a:t>Very </a:t>
            </a:r>
            <a:r>
              <a:rPr lang="en-US" dirty="0"/>
              <a:t>little noise was added to fool the classifiers</a:t>
            </a:r>
          </a:p>
          <a:p>
            <a:pPr marL="514350" indent="-514350">
              <a:buAutoNum type="arabicParenR"/>
            </a:pPr>
            <a:r>
              <a:rPr lang="en-AU" dirty="0"/>
              <a:t>An adversarial example trained for one network seems to confuse another one as well. </a:t>
            </a:r>
            <a:r>
              <a:rPr lang="en-AU" dirty="0" smtClean="0"/>
              <a:t>This is known as </a:t>
            </a:r>
            <a:r>
              <a:rPr lang="en-AU" b="1" dirty="0" smtClean="0"/>
              <a:t>transferability.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187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92881" y="784122"/>
            <a:ext cx="71064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7200" u="sng" dirty="0"/>
              <a:t>Section 2</a:t>
            </a:r>
            <a:endParaRPr lang="en-AU" sz="7200" u="sng" dirty="0" smtClean="0"/>
          </a:p>
          <a:p>
            <a:pPr algn="ctr"/>
            <a:r>
              <a:rPr lang="en-AU" sz="7200" dirty="0" smtClean="0"/>
              <a:t>Simple Black-Box Adversarial Attacks</a:t>
            </a:r>
            <a:endParaRPr lang="en-AU" sz="7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570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White Box vs Black Box Attack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AU" dirty="0" smtClean="0"/>
              <a:t>White Box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AU" dirty="0" smtClean="0"/>
              <a:t>Black Box</a:t>
            </a:r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14</a:t>
            </a:fld>
            <a:endParaRPr lang="en-AU"/>
          </a:p>
        </p:txBody>
      </p:sp>
      <p:grpSp>
        <p:nvGrpSpPr>
          <p:cNvPr id="21" name="Group 20"/>
          <p:cNvGrpSpPr/>
          <p:nvPr/>
        </p:nvGrpSpPr>
        <p:grpSpPr>
          <a:xfrm>
            <a:off x="1702854" y="2582334"/>
            <a:ext cx="3892241" cy="1092519"/>
            <a:chOff x="1142137" y="2582334"/>
            <a:chExt cx="3892241" cy="1092519"/>
          </a:xfrm>
        </p:grpSpPr>
        <p:sp>
          <p:nvSpPr>
            <p:cNvPr id="9" name="Action Button: Document 8">
              <a:hlinkClick r:id="" action="ppaction://noaction" highlightClick="1"/>
            </p:cNvPr>
            <p:cNvSpPr/>
            <p:nvPr/>
          </p:nvSpPr>
          <p:spPr>
            <a:xfrm>
              <a:off x="1142137" y="2839849"/>
              <a:ext cx="474453" cy="595223"/>
            </a:xfrm>
            <a:prstGeom prst="actionButton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3" name="Straight Arrow Connector 12"/>
            <p:cNvCxnSpPr>
              <a:stCxn id="9" idx="0"/>
            </p:cNvCxnSpPr>
            <p:nvPr/>
          </p:nvCxnSpPr>
          <p:spPr>
            <a:xfrm flipV="1">
              <a:off x="1616590" y="3137460"/>
              <a:ext cx="44512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Flowchart: Alternate Process 14"/>
            <p:cNvSpPr/>
            <p:nvPr/>
          </p:nvSpPr>
          <p:spPr>
            <a:xfrm>
              <a:off x="2061714" y="2582334"/>
              <a:ext cx="1362974" cy="1092519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 smtClean="0"/>
                <a:t>Classifier Model</a:t>
              </a:r>
              <a:endParaRPr lang="en-AU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V="1">
              <a:off x="3424689" y="3137460"/>
              <a:ext cx="44512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Wave 17"/>
            <p:cNvSpPr/>
            <p:nvPr/>
          </p:nvSpPr>
          <p:spPr>
            <a:xfrm>
              <a:off x="3869812" y="2839849"/>
              <a:ext cx="1164566" cy="657366"/>
            </a:xfrm>
            <a:prstGeom prst="wav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 smtClean="0"/>
                <a:t>Label</a:t>
              </a:r>
              <a:endParaRPr lang="en-AU" dirty="0"/>
            </a:p>
          </p:txBody>
        </p:sp>
      </p:grpSp>
      <p:cxnSp>
        <p:nvCxnSpPr>
          <p:cNvPr id="20" name="Straight Connector 19"/>
          <p:cNvCxnSpPr>
            <a:stCxn id="7" idx="1"/>
          </p:cNvCxnSpPr>
          <p:nvPr/>
        </p:nvCxnSpPr>
        <p:spPr>
          <a:xfrm flipH="1">
            <a:off x="6213752" y="2214193"/>
            <a:ext cx="4168" cy="33391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074235" y="2582333"/>
            <a:ext cx="3892241" cy="1092519"/>
            <a:chOff x="1142137" y="2582334"/>
            <a:chExt cx="3892241" cy="1092519"/>
          </a:xfrm>
        </p:grpSpPr>
        <p:sp>
          <p:nvSpPr>
            <p:cNvPr id="23" name="Action Button: Document 22">
              <a:hlinkClick r:id="" action="ppaction://noaction" highlightClick="1"/>
            </p:cNvPr>
            <p:cNvSpPr/>
            <p:nvPr/>
          </p:nvSpPr>
          <p:spPr>
            <a:xfrm>
              <a:off x="1142137" y="2839849"/>
              <a:ext cx="474453" cy="595223"/>
            </a:xfrm>
            <a:prstGeom prst="actionButton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24" name="Straight Arrow Connector 23"/>
            <p:cNvCxnSpPr>
              <a:stCxn id="23" idx="0"/>
            </p:cNvCxnSpPr>
            <p:nvPr/>
          </p:nvCxnSpPr>
          <p:spPr>
            <a:xfrm flipV="1">
              <a:off x="1616590" y="3137460"/>
              <a:ext cx="44512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Flowchart: Alternate Process 24"/>
            <p:cNvSpPr/>
            <p:nvPr/>
          </p:nvSpPr>
          <p:spPr>
            <a:xfrm>
              <a:off x="2061714" y="2582334"/>
              <a:ext cx="1362974" cy="1092519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 smtClean="0"/>
                <a:t>Classifier</a:t>
              </a:r>
            </a:p>
            <a:p>
              <a:pPr algn="ctr"/>
              <a:r>
                <a:rPr lang="en-AU" dirty="0" smtClean="0"/>
                <a:t>Model</a:t>
              </a:r>
              <a:endParaRPr lang="en-AU" dirty="0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V="1">
              <a:off x="3424689" y="3137460"/>
              <a:ext cx="44512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Wave 26"/>
            <p:cNvSpPr/>
            <p:nvPr/>
          </p:nvSpPr>
          <p:spPr>
            <a:xfrm>
              <a:off x="3869812" y="2839849"/>
              <a:ext cx="1164566" cy="657366"/>
            </a:xfrm>
            <a:prstGeom prst="wav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 smtClean="0"/>
                <a:t>Label</a:t>
              </a:r>
              <a:endParaRPr lang="en-AU" dirty="0"/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 flipV="1">
            <a:off x="3333822" y="3743864"/>
            <a:ext cx="0" cy="1069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291376" y="4813540"/>
            <a:ext cx="434081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Information required complete knowledge of the Classifier Model</a:t>
            </a:r>
            <a:endParaRPr lang="en-AU" dirty="0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7371849" y="3743864"/>
            <a:ext cx="0" cy="904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10258850" y="3674852"/>
            <a:ext cx="15210" cy="973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073620" y="4648493"/>
            <a:ext cx="389224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Information required about the Image and the output label (this could also be partial information)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576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White Box vs Black Box Attack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582334"/>
            <a:ext cx="4937760" cy="736282"/>
          </a:xfrm>
        </p:spPr>
        <p:txBody>
          <a:bodyPr/>
          <a:lstStyle/>
          <a:p>
            <a:r>
              <a:rPr lang="en-AU" dirty="0"/>
              <a:t>White </a:t>
            </a:r>
            <a:r>
              <a:rPr lang="en-AU" dirty="0" smtClean="0"/>
              <a:t>Box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3318616"/>
            <a:ext cx="4937760" cy="264191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AU" dirty="0"/>
              <a:t>Gradient Decent </a:t>
            </a:r>
            <a:r>
              <a:rPr lang="en-AU" dirty="0" smtClean="0"/>
              <a:t>is effectively used to guide </a:t>
            </a:r>
            <a:r>
              <a:rPr lang="en-AU" dirty="0"/>
              <a:t>the search problem. </a:t>
            </a:r>
            <a:endParaRPr lang="en-AU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Assumptions are unrealistic for real world application.</a:t>
            </a:r>
            <a:endParaRPr lang="en-AU" dirty="0"/>
          </a:p>
          <a:p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2582334"/>
            <a:ext cx="4937760" cy="736282"/>
          </a:xfrm>
        </p:spPr>
        <p:txBody>
          <a:bodyPr/>
          <a:lstStyle/>
          <a:p>
            <a:r>
              <a:rPr lang="en-AU" dirty="0"/>
              <a:t>Black </a:t>
            </a:r>
            <a:r>
              <a:rPr lang="en-AU" dirty="0" smtClean="0"/>
              <a:t>Box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3318616"/>
            <a:ext cx="4937760" cy="264191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AU" dirty="0"/>
              <a:t>Black Box is applicable in many scenarios</a:t>
            </a:r>
            <a:r>
              <a:rPr lang="en-AU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Queries to the model incurs time and money.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Efficiency can be measured with the number of queries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Most efficient attack requires tens or hundreds of queries</a:t>
            </a:r>
            <a:endParaRPr lang="en-AU" dirty="0"/>
          </a:p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15</a:t>
            </a:fld>
            <a:endParaRPr lang="en-AU"/>
          </a:p>
        </p:txBody>
      </p:sp>
      <p:sp>
        <p:nvSpPr>
          <p:cNvPr id="8" name="Rectangle 7"/>
          <p:cNvSpPr/>
          <p:nvPr/>
        </p:nvSpPr>
        <p:spPr>
          <a:xfrm>
            <a:off x="1097280" y="2104310"/>
            <a:ext cx="100584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AU" dirty="0"/>
              <a:t>Attacking a classifier turns into a </a:t>
            </a:r>
            <a:r>
              <a:rPr lang="en-AU" b="1" dirty="0"/>
              <a:t>search problem </a:t>
            </a:r>
            <a:r>
              <a:rPr lang="en-AU" dirty="0"/>
              <a:t>within a small volume around a target image.</a:t>
            </a:r>
          </a:p>
        </p:txBody>
      </p:sp>
    </p:spTree>
    <p:extLst>
      <p:ext uri="{BB962C8B-B14F-4D97-AF65-F5344CB8AC3E}">
        <p14:creationId xmlns:p14="http://schemas.microsoft.com/office/powerpoint/2010/main" val="1645606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Machine Learning Services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16</a:t>
            </a:fld>
            <a:endParaRPr lang="en-AU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096" y="2041369"/>
            <a:ext cx="4054583" cy="38092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270" y="2041369"/>
            <a:ext cx="4948954" cy="380924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09841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Decision Boundary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17</a:t>
            </a:fld>
            <a:endParaRPr lang="en-AU"/>
          </a:p>
        </p:txBody>
      </p:sp>
      <p:pic>
        <p:nvPicPr>
          <p:cNvPr id="1026" name="Picture 2" descr="Image for pos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655" y="2262188"/>
            <a:ext cx="481965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821366" y="5654725"/>
            <a:ext cx="90733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 smtClean="0"/>
              <a:t>Source: </a:t>
            </a:r>
            <a:r>
              <a:rPr lang="en-AU" dirty="0">
                <a:hlinkClick r:id="rId3"/>
              </a:rPr>
              <a:t>https://towardsdatascience.com/decision-boundary-visualization-a-z-6a63ae9cca7d</a:t>
            </a:r>
            <a:endParaRPr lang="en-AU" dirty="0"/>
          </a:p>
          <a:p>
            <a:r>
              <a:rPr lang="en-AU" dirty="0" smtClean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6661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400" dirty="0" smtClean="0"/>
              <a:t>Highly Effective Black Box Attack Explained</a:t>
            </a:r>
            <a:endParaRPr lang="en-AU" sz="44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97280" y="2046456"/>
            <a:ext cx="10058400" cy="318346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If the distance to a decision boundary is small, the direction we traverse does not matter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Repeatedly pick a random direction among a pre-specified set of orthogonal search directions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Use the confidence scores to check if it is pointing towards or away from the decision boundary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Perturb the image by adding or subtracting the vector from the image.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Each update moves the image further away from the original image and towards the decision boundary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Due to its simplicity, it can be implemented in </a:t>
            </a:r>
            <a:r>
              <a:rPr lang="en-AU" dirty="0" err="1" smtClean="0"/>
              <a:t>PyTorch</a:t>
            </a:r>
            <a:r>
              <a:rPr lang="en-AU" dirty="0" smtClean="0"/>
              <a:t> in under 20 lines of code and refer to as </a:t>
            </a:r>
            <a:r>
              <a:rPr lang="en-AU" b="1" dirty="0" smtClean="0"/>
              <a:t>Simple Black-box Attack (</a:t>
            </a:r>
            <a:r>
              <a:rPr lang="en-AU" b="1" dirty="0" err="1" smtClean="0"/>
              <a:t>SimBA</a:t>
            </a:r>
            <a:r>
              <a:rPr lang="en-AU" b="1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18</a:t>
            </a:fld>
            <a:endParaRPr lang="en-AU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1097280" y="6069493"/>
            <a:ext cx="10058400" cy="7136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AU" sz="1600" b="1" dirty="0" smtClean="0"/>
              <a:t>Source: </a:t>
            </a:r>
            <a:r>
              <a:rPr lang="en-AU" sz="1600" dirty="0" smtClean="0"/>
              <a:t>Simple </a:t>
            </a:r>
            <a:r>
              <a:rPr lang="en-AU" sz="1600" dirty="0"/>
              <a:t>Black-box Adversarial </a:t>
            </a:r>
            <a:r>
              <a:rPr lang="en-AU" sz="1600" dirty="0" smtClean="0"/>
              <a:t>Attacks</a:t>
            </a:r>
          </a:p>
          <a:p>
            <a:pPr algn="ctr"/>
            <a:r>
              <a:rPr lang="en-AU" sz="1600" dirty="0" smtClean="0"/>
              <a:t>Proceedings </a:t>
            </a:r>
            <a:r>
              <a:rPr lang="en-AU" sz="1600" dirty="0"/>
              <a:t>of the </a:t>
            </a:r>
            <a:r>
              <a:rPr lang="en-AU" sz="1600" dirty="0" smtClean="0"/>
              <a:t>36</a:t>
            </a:r>
            <a:r>
              <a:rPr lang="en-AU" sz="1600" baseline="30000" dirty="0" smtClean="0"/>
              <a:t>th</a:t>
            </a:r>
            <a:r>
              <a:rPr lang="en-AU" sz="1600" dirty="0" smtClean="0"/>
              <a:t> International </a:t>
            </a:r>
            <a:r>
              <a:rPr lang="en-AU" sz="1600" dirty="0"/>
              <a:t>Conference on </a:t>
            </a:r>
            <a:r>
              <a:rPr lang="en-AU" sz="1600" dirty="0" smtClean="0"/>
              <a:t>Machine Learning</a:t>
            </a:r>
            <a:r>
              <a:rPr lang="en-AU" sz="1600" dirty="0"/>
              <a:t>, Long Beach, California, PMLR 97, 2019</a:t>
            </a:r>
          </a:p>
        </p:txBody>
      </p:sp>
    </p:spTree>
    <p:extLst>
      <p:ext uri="{BB962C8B-B14F-4D97-AF65-F5344CB8AC3E}">
        <p14:creationId xmlns:p14="http://schemas.microsoft.com/office/powerpoint/2010/main" val="203363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Background - </a:t>
            </a:r>
            <a:r>
              <a:rPr lang="en-AU" dirty="0" err="1" smtClean="0"/>
              <a:t>SimBA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task of image classification is defined as success fully predicting what a human sees in an </a:t>
            </a:r>
            <a:r>
              <a:rPr lang="en-AU" dirty="0" smtClean="0"/>
              <a:t>image. We can formalise such robustness property as:</a:t>
            </a:r>
          </a:p>
          <a:p>
            <a:endParaRPr lang="en-AU" dirty="0"/>
          </a:p>
          <a:p>
            <a:pPr>
              <a:buFont typeface="Wingdings" panose="05000000000000000000" pitchFamily="2" charset="2"/>
              <a:buChar char="Ø"/>
            </a:pPr>
            <a:endParaRPr lang="en-AU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h is the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Input-label pair (</a:t>
            </a:r>
            <a:r>
              <a:rPr lang="en-AU" b="1" dirty="0" err="1" smtClean="0"/>
              <a:t>x</a:t>
            </a:r>
            <a:r>
              <a:rPr lang="en-AU" dirty="0" err="1" smtClean="0"/>
              <a:t>,y</a:t>
            </a:r>
            <a:r>
              <a:rPr lang="en-AU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h is said to be p-robust with respect to perceptibility metric d(.,.)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d is the distance metric L0, L1, 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d(</a:t>
            </a:r>
            <a:r>
              <a:rPr lang="en-AU" dirty="0" err="1" smtClean="0"/>
              <a:t>x,x</a:t>
            </a:r>
            <a:r>
              <a:rPr lang="en-AU" dirty="0" smtClean="0"/>
              <a:t>’) = ||x – x’||</a:t>
            </a:r>
          </a:p>
          <a:p>
            <a:pPr>
              <a:buFont typeface="Wingdings" panose="05000000000000000000" pitchFamily="2" charset="2"/>
              <a:buChar char="Ø"/>
            </a:pPr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19</a:t>
            </a:fld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716" y="2670138"/>
            <a:ext cx="4581525" cy="581025"/>
          </a:xfrm>
          <a:prstGeom prst="rect">
            <a:avLst/>
          </a:prstGeom>
        </p:spPr>
      </p:pic>
      <p:sp>
        <p:nvSpPr>
          <p:cNvPr id="6" name="Content Placeholder 8"/>
          <p:cNvSpPr txBox="1">
            <a:spLocks/>
          </p:cNvSpPr>
          <p:nvPr/>
        </p:nvSpPr>
        <p:spPr>
          <a:xfrm>
            <a:off x="1097279" y="6055525"/>
            <a:ext cx="10058400" cy="7136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AU" sz="1600" b="1" dirty="0" smtClean="0"/>
              <a:t>Source: </a:t>
            </a:r>
            <a:r>
              <a:rPr lang="en-AU" sz="1600" dirty="0" smtClean="0"/>
              <a:t>Simple </a:t>
            </a:r>
            <a:r>
              <a:rPr lang="en-AU" sz="1600" dirty="0"/>
              <a:t>Black-box Adversarial </a:t>
            </a:r>
            <a:r>
              <a:rPr lang="en-AU" sz="1600" dirty="0" smtClean="0"/>
              <a:t>Attacks</a:t>
            </a:r>
          </a:p>
          <a:p>
            <a:pPr algn="ctr"/>
            <a:r>
              <a:rPr lang="en-AU" sz="1600" dirty="0" smtClean="0"/>
              <a:t>Proceedings </a:t>
            </a:r>
            <a:r>
              <a:rPr lang="en-AU" sz="1600" dirty="0"/>
              <a:t>of the </a:t>
            </a:r>
            <a:r>
              <a:rPr lang="en-AU" sz="1600" dirty="0" smtClean="0"/>
              <a:t>36</a:t>
            </a:r>
            <a:r>
              <a:rPr lang="en-AU" sz="1600" baseline="30000" dirty="0" smtClean="0"/>
              <a:t>th</a:t>
            </a:r>
            <a:r>
              <a:rPr lang="en-AU" sz="1600" dirty="0" smtClean="0"/>
              <a:t> International </a:t>
            </a:r>
            <a:r>
              <a:rPr lang="en-AU" sz="1600" dirty="0"/>
              <a:t>Conference on </a:t>
            </a:r>
            <a:r>
              <a:rPr lang="en-AU" sz="1600" dirty="0" smtClean="0"/>
              <a:t>Machine Learning</a:t>
            </a:r>
            <a:r>
              <a:rPr lang="en-AU" sz="1600" dirty="0"/>
              <a:t>, Long Beach, California, PMLR 97, 2019</a:t>
            </a:r>
          </a:p>
        </p:txBody>
      </p:sp>
      <p:pic>
        <p:nvPicPr>
          <p:cNvPr id="2050" name="Picture 2" descr="https://external-content.duckduckgo.com/ip3/www.infinitysymbol.net.ico">
            <a:hlinkClick r:id="rId4" tooltip="Search domain www.infinitysymbol.net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623" y="4952999"/>
            <a:ext cx="176948" cy="17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88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Overview of the Presentation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Section 1 – Topic Overview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AU" dirty="0" smtClean="0"/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 smtClean="0"/>
              <a:t>Limitations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 smtClean="0"/>
              <a:t>Adversarial Examples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Defensive Distillation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Motivation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 smtClean="0"/>
              <a:t>Section 2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2</a:t>
            </a:fld>
            <a:endParaRPr lang="en-AU"/>
          </a:p>
        </p:txBody>
      </p:sp>
      <p:sp>
        <p:nvSpPr>
          <p:cNvPr id="9" name="Content Placeholder 2"/>
          <p:cNvSpPr>
            <a:spLocks noGrp="1"/>
          </p:cNvSpPr>
          <p:nvPr>
            <p:ph sz="half" idx="2"/>
          </p:nvPr>
        </p:nvSpPr>
        <p:spPr>
          <a:xfrm>
            <a:off x="6217920" y="2582334"/>
            <a:ext cx="4937760" cy="3378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dirty="0" smtClean="0"/>
              <a:t>Simple Black Box Adversarial Attacks</a:t>
            </a:r>
          </a:p>
        </p:txBody>
      </p:sp>
    </p:spTree>
    <p:extLst>
      <p:ext uri="{BB962C8B-B14F-4D97-AF65-F5344CB8AC3E}">
        <p14:creationId xmlns:p14="http://schemas.microsoft.com/office/powerpoint/2010/main" val="53381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Simple Black-box </a:t>
            </a:r>
            <a:r>
              <a:rPr lang="en-AU" dirty="0" smtClean="0"/>
              <a:t>Attack (</a:t>
            </a:r>
            <a:r>
              <a:rPr lang="en-AU" dirty="0" err="1" smtClean="0"/>
              <a:t>SimBA</a:t>
            </a:r>
            <a:r>
              <a:rPr lang="en-AU" dirty="0" smtClean="0"/>
              <a:t>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0732" y="2053808"/>
            <a:ext cx="4884234" cy="435027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x: input image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y: label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     : adversarial direction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err="1"/>
              <a:t>p</a:t>
            </a:r>
            <a:r>
              <a:rPr lang="en-AU" dirty="0" err="1" smtClean="0"/>
              <a:t>h</a:t>
            </a:r>
            <a:r>
              <a:rPr lang="en-AU" dirty="0" smtClean="0"/>
              <a:t>(y | x): output probability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b="1" dirty="0" smtClean="0"/>
              <a:t>q</a:t>
            </a:r>
            <a:r>
              <a:rPr lang="en-AU" dirty="0" smtClean="0"/>
              <a:t>: random direction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   :Step size &gt; 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L                                     likely to decrease the probability.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AU" dirty="0" smtClean="0"/>
              <a:t>Q: a set of orthonormal candidate vectors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20</a:t>
            </a:fld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053808"/>
            <a:ext cx="5436769" cy="3607212"/>
          </a:xfrm>
          <a:prstGeom prst="rect">
            <a:avLst/>
          </a:prstGeom>
        </p:spPr>
      </p:pic>
      <p:sp>
        <p:nvSpPr>
          <p:cNvPr id="6" name="Content Placeholder 8"/>
          <p:cNvSpPr txBox="1">
            <a:spLocks/>
          </p:cNvSpPr>
          <p:nvPr/>
        </p:nvSpPr>
        <p:spPr>
          <a:xfrm>
            <a:off x="1097279" y="6055525"/>
            <a:ext cx="10058400" cy="7136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AU" sz="1600" b="1" dirty="0" smtClean="0"/>
              <a:t>Source: </a:t>
            </a:r>
            <a:r>
              <a:rPr lang="en-AU" sz="1600" dirty="0" smtClean="0"/>
              <a:t>Simple </a:t>
            </a:r>
            <a:r>
              <a:rPr lang="en-AU" sz="1600" dirty="0"/>
              <a:t>Black-box Adversarial </a:t>
            </a:r>
            <a:r>
              <a:rPr lang="en-AU" sz="1600" dirty="0" smtClean="0"/>
              <a:t>Attacks</a:t>
            </a:r>
          </a:p>
          <a:p>
            <a:pPr algn="ctr"/>
            <a:r>
              <a:rPr lang="en-AU" sz="1600" dirty="0" smtClean="0"/>
              <a:t>Proceedings </a:t>
            </a:r>
            <a:r>
              <a:rPr lang="en-AU" sz="1600" dirty="0"/>
              <a:t>of the </a:t>
            </a:r>
            <a:r>
              <a:rPr lang="en-AU" sz="1600" dirty="0" smtClean="0"/>
              <a:t>36</a:t>
            </a:r>
            <a:r>
              <a:rPr lang="en-AU" sz="1600" baseline="30000" dirty="0" smtClean="0"/>
              <a:t>th</a:t>
            </a:r>
            <a:r>
              <a:rPr lang="en-AU" sz="1600" dirty="0" smtClean="0"/>
              <a:t> International </a:t>
            </a:r>
            <a:r>
              <a:rPr lang="en-AU" sz="1600" dirty="0"/>
              <a:t>Conference on </a:t>
            </a:r>
            <a:r>
              <a:rPr lang="en-AU" sz="1600" dirty="0" smtClean="0"/>
              <a:t>Machine Learning</a:t>
            </a:r>
            <a:r>
              <a:rPr lang="en-AU" sz="1600" dirty="0"/>
              <a:t>, Long Beach, California, PMLR 97, 2019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488" y="2945316"/>
            <a:ext cx="238125" cy="342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488" y="4336505"/>
            <a:ext cx="171450" cy="276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3639" y="4731946"/>
            <a:ext cx="2162175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2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21</a:t>
            </a:fld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151" y="843332"/>
            <a:ext cx="5379766" cy="438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88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22</a:t>
            </a:fld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25" y="892213"/>
            <a:ext cx="10938773" cy="448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4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03639" y="1892160"/>
            <a:ext cx="7106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7200" u="sng" dirty="0"/>
              <a:t>Section </a:t>
            </a:r>
            <a:r>
              <a:rPr lang="en-AU" sz="7200" u="sng" dirty="0" smtClean="0"/>
              <a:t>1</a:t>
            </a:r>
          </a:p>
          <a:p>
            <a:pPr algn="ctr"/>
            <a:r>
              <a:rPr lang="en-AU" sz="7200" dirty="0" smtClean="0"/>
              <a:t>Topic </a:t>
            </a:r>
            <a:r>
              <a:rPr lang="en-AU" sz="7200" dirty="0"/>
              <a:t>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9966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/>
              <a:t>Background – Neural Networks </a:t>
            </a:r>
            <a:endParaRPr lang="en-A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2514" y="1845733"/>
            <a:ext cx="9933166" cy="319340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A </a:t>
            </a:r>
            <a:r>
              <a:rPr lang="en-GB" b="1" dirty="0" smtClean="0"/>
              <a:t>Neural Network (NN) </a:t>
            </a:r>
            <a:r>
              <a:rPr lang="en-GB" dirty="0" smtClean="0"/>
              <a:t>is set </a:t>
            </a:r>
            <a:r>
              <a:rPr lang="en-GB" dirty="0"/>
              <a:t>of algorithms which are designed </a:t>
            </a:r>
            <a:r>
              <a:rPr lang="en-GB" dirty="0" smtClean="0"/>
              <a:t>to: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I</a:t>
            </a:r>
            <a:r>
              <a:rPr lang="en-GB" dirty="0" smtClean="0"/>
              <a:t>dentify patterns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learn </a:t>
            </a:r>
            <a:r>
              <a:rPr lang="en-GB" dirty="0"/>
              <a:t>new </a:t>
            </a:r>
            <a:r>
              <a:rPr lang="en-GB" dirty="0" smtClean="0"/>
              <a:t>things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mimic </a:t>
            </a:r>
            <a:r>
              <a:rPr lang="en-GB" dirty="0"/>
              <a:t>how the human brain makes decisions.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solve </a:t>
            </a:r>
            <a:r>
              <a:rPr lang="en-GB" dirty="0"/>
              <a:t>complex problems, data validation, risk management and many other applications in the world</a:t>
            </a:r>
            <a:r>
              <a:rPr lang="en-GB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In the Image Classification Domain,  NN can be </a:t>
            </a:r>
            <a:r>
              <a:rPr lang="en-GB" dirty="0"/>
              <a:t>trained to recognise images with accuracy of almost human i.e. give an image to identify it as a stop sign or a speed limit sign. </a:t>
            </a: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Other Domains: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Malware Classification: Identify a file as malware or benign.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Speech Recognition: Generate audio that sounds like speech to machine learning, but not to humans.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Self- </a:t>
            </a:r>
            <a:r>
              <a:rPr lang="en-US" dirty="0"/>
              <a:t>driving cars, drones, robots, malware classification, speech recognition and many more.</a:t>
            </a:r>
          </a:p>
          <a:p>
            <a:pPr marL="201168" lvl="1" indent="0">
              <a:buNone/>
            </a:pPr>
            <a:endParaRPr lang="en-GB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621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400" b="1" dirty="0"/>
              <a:t>Background – </a:t>
            </a:r>
            <a:r>
              <a:rPr lang="en-AU" sz="4400" b="1" dirty="0" smtClean="0"/>
              <a:t>Basic Neural Network Example </a:t>
            </a:r>
            <a:endParaRPr lang="en-AU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5</a:t>
            </a:fld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58" y="1812819"/>
            <a:ext cx="4413104" cy="23349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73728" y="6448912"/>
            <a:ext cx="6705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Source: </a:t>
            </a:r>
            <a:r>
              <a:rPr lang="en-AU" dirty="0" smtClean="0">
                <a:hlinkClick r:id="rId4"/>
              </a:rPr>
              <a:t>https://victorzhou.com/blog/intro-to-neural-networks/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382" y="4223254"/>
            <a:ext cx="4785860" cy="174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3220" y="2028806"/>
            <a:ext cx="5029201" cy="14760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4303" y="3519790"/>
            <a:ext cx="3047033" cy="20913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3220" y="5611689"/>
            <a:ext cx="5139263" cy="68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/>
              <a:t>Limitations</a:t>
            </a:r>
            <a:endParaRPr lang="en-AU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159897" y="1848679"/>
            <a:ext cx="9933166" cy="304431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Neural </a:t>
            </a:r>
            <a:r>
              <a:rPr lang="en-US" dirty="0"/>
              <a:t>Networks are vulnerable to </a:t>
            </a:r>
            <a:r>
              <a:rPr lang="en-US" u="sng" dirty="0"/>
              <a:t>adversarial attacks</a:t>
            </a:r>
            <a:r>
              <a:rPr lang="en-US" dirty="0"/>
              <a:t>. </a:t>
            </a:r>
            <a:r>
              <a:rPr lang="en-AU" dirty="0"/>
              <a:t>This makes it difficult to apply neural networks in </a:t>
            </a:r>
            <a:r>
              <a:rPr lang="en-AU" b="1" dirty="0"/>
              <a:t>security-critical areas</a:t>
            </a:r>
            <a:r>
              <a:rPr lang="en-AU" dirty="0" smtClean="0"/>
              <a:t>.</a:t>
            </a:r>
          </a:p>
          <a:p>
            <a:pPr marL="0" indent="0">
              <a:buNone/>
            </a:pPr>
            <a:r>
              <a:rPr lang="en-AU" b="1" dirty="0" smtClean="0"/>
              <a:t>Adversarial </a:t>
            </a:r>
            <a:r>
              <a:rPr lang="en-AU" b="1" dirty="0"/>
              <a:t>examples </a:t>
            </a:r>
            <a:r>
              <a:rPr lang="en-AU" dirty="0"/>
              <a:t>are close to the original. </a:t>
            </a:r>
            <a:r>
              <a:rPr lang="en-AU" dirty="0" smtClean="0"/>
              <a:t>Some examples include: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AU" dirty="0" smtClean="0"/>
              <a:t>if </a:t>
            </a:r>
            <a:r>
              <a:rPr lang="en-AU" dirty="0"/>
              <a:t>we use neural networks in self-driving cars, adversarial examples could allow an attacker to cause the car to take unwanted actions. </a:t>
            </a:r>
            <a:endParaRPr lang="en-AU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AU" dirty="0" smtClean="0"/>
              <a:t>Transform </a:t>
            </a:r>
            <a:r>
              <a:rPr lang="en-AU" dirty="0"/>
              <a:t>an image by a small amount and thereby change how the image is classified. </a:t>
            </a:r>
            <a:endParaRPr lang="en-AU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AU" dirty="0" smtClean="0"/>
              <a:t>Often</a:t>
            </a:r>
            <a:r>
              <a:rPr lang="en-AU" dirty="0"/>
              <a:t>, the total amount of change required can be so small as to be undetectable. </a:t>
            </a:r>
            <a:endParaRPr lang="en-GB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 </a:t>
            </a:r>
            <a:endParaRPr lang="en-AU" dirty="0"/>
          </a:p>
          <a:p>
            <a:pPr marL="201168" lvl="1" indent="0">
              <a:buFont typeface="Calibri" pitchFamily="34" charset="0"/>
              <a:buNone/>
            </a:pPr>
            <a:endParaRPr lang="en-US" sz="20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003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97280" y="964096"/>
            <a:ext cx="10058400" cy="773264"/>
          </a:xfrm>
        </p:spPr>
        <p:txBody>
          <a:bodyPr anchor="ctr"/>
          <a:lstStyle/>
          <a:p>
            <a:r>
              <a:rPr lang="en-AU" b="1" dirty="0" smtClean="0"/>
              <a:t>Adversarial Examples</a:t>
            </a:r>
            <a:endParaRPr lang="en-AU" b="1" dirty="0"/>
          </a:p>
        </p:txBody>
      </p:sp>
      <p:pic>
        <p:nvPicPr>
          <p:cNvPr id="7" name="Picture 2" descr="Top 10 Smartest Dog Breeds - Most Intelligent Dog Rankings">
            <a:extLst>
              <a:ext uri="{FF2B5EF4-FFF2-40B4-BE49-F238E27FC236}">
                <a16:creationId xmlns="" xmlns:a16="http://schemas.microsoft.com/office/drawing/2014/main" id="{08BE067D-E72B-9048-BB5D-7F64BDC4D7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5665672" y="1973678"/>
            <a:ext cx="4665060" cy="3484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7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4294967295"/>
          </p:nvPr>
        </p:nvSpPr>
        <p:spPr>
          <a:xfrm>
            <a:off x="1097280" y="2162521"/>
            <a:ext cx="3616325" cy="3378200"/>
          </a:xfrm>
        </p:spPr>
        <p:txBody>
          <a:bodyPr>
            <a:normAutofit/>
          </a:bodyPr>
          <a:lstStyle/>
          <a:p>
            <a:r>
              <a:rPr lang="en-US" sz="2000" dirty="0"/>
              <a:t>For a classification neural network </a:t>
            </a:r>
            <a:r>
              <a:rPr lang="en-US" sz="2000" b="1" dirty="0"/>
              <a:t>F(x)</a:t>
            </a:r>
          </a:p>
          <a:p>
            <a:r>
              <a:rPr lang="en-US" sz="2000" dirty="0"/>
              <a:t>Given input </a:t>
            </a:r>
            <a:r>
              <a:rPr lang="en-US" sz="2000" b="1" dirty="0"/>
              <a:t>X</a:t>
            </a:r>
            <a:r>
              <a:rPr lang="en-US" sz="2000" dirty="0"/>
              <a:t> classified as label </a:t>
            </a:r>
            <a:r>
              <a:rPr lang="en-US" sz="2000" b="1" dirty="0"/>
              <a:t>L</a:t>
            </a:r>
          </a:p>
          <a:p>
            <a:r>
              <a:rPr lang="en-US" sz="2000" dirty="0"/>
              <a:t>Easy to find an </a:t>
            </a:r>
            <a:r>
              <a:rPr lang="en-US" sz="2000" b="1" dirty="0"/>
              <a:t>X’</a:t>
            </a:r>
            <a:r>
              <a:rPr lang="en-US" sz="2000" dirty="0"/>
              <a:t> close to </a:t>
            </a:r>
            <a:r>
              <a:rPr lang="en-US" sz="2000" b="1" dirty="0"/>
              <a:t>X</a:t>
            </a:r>
          </a:p>
          <a:p>
            <a:r>
              <a:rPr lang="en-US" sz="2000" dirty="0"/>
              <a:t>So that </a:t>
            </a:r>
            <a:r>
              <a:rPr lang="en-US" sz="2000" b="1" dirty="0"/>
              <a:t>F(X’) = L</a:t>
            </a:r>
          </a:p>
          <a:p>
            <a:r>
              <a:rPr lang="en-US" sz="2000" dirty="0"/>
              <a:t>i.e. the network will identify the image on right as a cat.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5648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A8014E7-B1C3-9647-833E-C0B4B59448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14" t="8995" r="9127" b="9640"/>
          <a:stretch/>
        </p:blipFill>
        <p:spPr>
          <a:xfrm>
            <a:off x="2149642" y="1732547"/>
            <a:ext cx="8037095" cy="319238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8</a:t>
            </a:fld>
            <a:endParaRPr lang="en-AU"/>
          </a:p>
        </p:txBody>
      </p:sp>
      <p:sp>
        <p:nvSpPr>
          <p:cNvPr id="2" name="TextBox 1"/>
          <p:cNvSpPr txBox="1"/>
          <p:nvPr/>
        </p:nvSpPr>
        <p:spPr>
          <a:xfrm>
            <a:off x="304229" y="6432709"/>
            <a:ext cx="1090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Source: </a:t>
            </a:r>
            <a:r>
              <a:rPr lang="en-AU" dirty="0">
                <a:hlinkClick r:id="rId4"/>
              </a:rPr>
              <a:t>https://towardsdatascience.com/breaking-neural-networks-with-adversarial-attacks-f4290a9a45aa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567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EF2464B-EC10-E448-A5D6-72B9C67E29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82" t="6531" r="7094" b="8306"/>
          <a:stretch/>
        </p:blipFill>
        <p:spPr>
          <a:xfrm>
            <a:off x="1101882" y="673768"/>
            <a:ext cx="10384266" cy="564160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50D1-B1D7-499F-A0FE-28391281AABB}" type="slidenum">
              <a:rPr lang="en-AU" smtClean="0"/>
              <a:t>9</a:t>
            </a:fld>
            <a:endParaRPr lang="en-AU"/>
          </a:p>
        </p:txBody>
      </p:sp>
      <p:sp>
        <p:nvSpPr>
          <p:cNvPr id="5" name="TextBox 4"/>
          <p:cNvSpPr txBox="1"/>
          <p:nvPr/>
        </p:nvSpPr>
        <p:spPr>
          <a:xfrm>
            <a:off x="304229" y="6432709"/>
            <a:ext cx="1090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Source: </a:t>
            </a:r>
            <a:r>
              <a:rPr lang="en-AU" dirty="0">
                <a:hlinkClick r:id="rId4"/>
              </a:rPr>
              <a:t>https://towardsdatascience.com/breaking-neural-networks-with-adversarial-attacks-f4290a9a45aa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0275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1910</TotalTime>
  <Words>1431</Words>
  <Application>Microsoft Office PowerPoint</Application>
  <PresentationFormat>Widescreen</PresentationFormat>
  <Paragraphs>180</Paragraphs>
  <Slides>22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Retrospect</vt:lpstr>
      <vt:lpstr>Adversarial Attacks on Neural Networks in the Image Classification Domain </vt:lpstr>
      <vt:lpstr>Overview of the Presentation</vt:lpstr>
      <vt:lpstr>PowerPoint Presentation</vt:lpstr>
      <vt:lpstr>Background – Neural Networks </vt:lpstr>
      <vt:lpstr>Background – Basic Neural Network Example </vt:lpstr>
      <vt:lpstr>Limitations</vt:lpstr>
      <vt:lpstr>Adversarial Examples</vt:lpstr>
      <vt:lpstr>PowerPoint Presentation</vt:lpstr>
      <vt:lpstr>PowerPoint Presentation</vt:lpstr>
      <vt:lpstr>PowerPoint Presentation</vt:lpstr>
      <vt:lpstr>Defensive Distillation </vt:lpstr>
      <vt:lpstr>Motivation</vt:lpstr>
      <vt:lpstr>PowerPoint Presentation</vt:lpstr>
      <vt:lpstr>White Box vs Black Box Attack</vt:lpstr>
      <vt:lpstr>White Box vs Black Box Attack</vt:lpstr>
      <vt:lpstr>Machine Learning Services</vt:lpstr>
      <vt:lpstr>Decision Boundary</vt:lpstr>
      <vt:lpstr>Highly Effective Black Box Attack Explained</vt:lpstr>
      <vt:lpstr>Background - SimBA</vt:lpstr>
      <vt:lpstr>Simple Black-box Attack (SimBA)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the Robustness of Neural Networks in the Image Classification Domain</dc:title>
  <dc:creator>Lion</dc:creator>
  <cp:lastModifiedBy>Lion</cp:lastModifiedBy>
  <cp:revision>134</cp:revision>
  <dcterms:created xsi:type="dcterms:W3CDTF">2020-07-22T05:44:55Z</dcterms:created>
  <dcterms:modified xsi:type="dcterms:W3CDTF">2020-08-27T12:22:06Z</dcterms:modified>
</cp:coreProperties>
</file>

<file path=docProps/thumbnail.jpeg>
</file>